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60" r:id="rId7"/>
    <p:sldId id="259" r:id="rId8"/>
    <p:sldId id="261" r:id="rId9"/>
    <p:sldId id="264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2"/>
  </p:normalViewPr>
  <p:slideViewPr>
    <p:cSldViewPr>
      <p:cViewPr varScale="1">
        <p:scale>
          <a:sx n="142" d="100"/>
          <a:sy n="142" d="100"/>
        </p:scale>
        <p:origin x="3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15C65-BDF9-40E9-901C-E33BA7722B70}" type="datetimeFigureOut">
              <a:rPr lang="pl-PL" smtClean="0"/>
              <a:t>12.12.2019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66B9-BB4F-4192-9871-AC4C5955E1A3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bing.com/images/search?q=opencv+logo&amp;id=8EA9F9842F626721CA317AEEDF31C16FAD43B5B6&amp;FORM=IQFRB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www.bing.com/images/search?q=python+logo&amp;id=9CAFFED45243783D010A2E02E1E96B988A67B42D&amp;FORM=IQFRBA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95536" y="2420888"/>
            <a:ext cx="8280920" cy="1470025"/>
          </a:xfrm>
        </p:spPr>
        <p:txBody>
          <a:bodyPr>
            <a:normAutofit fontScale="90000"/>
          </a:bodyPr>
          <a:lstStyle/>
          <a:p>
            <a:br>
              <a:rPr lang="pl-PL" dirty="0">
                <a:effectLst>
                  <a:innerShdw blurRad="76200">
                    <a:schemeClr val="bg1">
                      <a:alpha val="91000"/>
                    </a:schemeClr>
                  </a:innerShdw>
                </a:effectLst>
              </a:rPr>
            </a:br>
            <a:r>
              <a:rPr lang="en-US" dirty="0">
                <a:effectLst>
                  <a:innerShdw blurRad="76200">
                    <a:schemeClr val="bg1">
                      <a:alpha val="91000"/>
                    </a:schemeClr>
                  </a:innerShdw>
                </a:effectLst>
              </a:rPr>
              <a:t> </a:t>
            </a:r>
            <a:r>
              <a:rPr lang="en-US" b="1" dirty="0" err="1">
                <a:effectLst>
                  <a:innerShdw blurRad="76200">
                    <a:schemeClr val="bg1">
                      <a:alpha val="91000"/>
                    </a:schemeClr>
                  </a:innerShdw>
                </a:effectLst>
              </a:rPr>
              <a:t>OpenCV</a:t>
            </a:r>
            <a:r>
              <a:rPr lang="en-US" b="1" dirty="0">
                <a:effectLst>
                  <a:innerShdw blurRad="76200">
                    <a:schemeClr val="bg1">
                      <a:alpha val="91000"/>
                    </a:schemeClr>
                  </a:innerShdw>
                </a:effectLst>
              </a:rPr>
              <a:t>-based Craters Detection on Mars</a:t>
            </a:r>
            <a:endParaRPr lang="pl-PL" b="1" dirty="0">
              <a:effectLst>
                <a:innerShdw blurRad="76200">
                  <a:schemeClr val="bg1">
                    <a:alpha val="91000"/>
                  </a:schemeClr>
                </a:innerShdw>
              </a:effectLst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-8094" y="5445224"/>
            <a:ext cx="9144000" cy="720080"/>
          </a:xfrm>
          <a:effectLst>
            <a:innerShdw blurRad="495300" dir="10560000">
              <a:schemeClr val="tx1">
                <a:alpha val="84000"/>
              </a:schemeClr>
            </a:innerShdw>
          </a:effectLst>
        </p:spPr>
        <p:txBody>
          <a:bodyPr>
            <a:normAutofit/>
          </a:bodyPr>
          <a:lstStyle/>
          <a:p>
            <a:r>
              <a:rPr lang="pl-PL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Sławomir Figiel    Tomasz </a:t>
            </a:r>
            <a:r>
              <a:rPr lang="pl-PL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Mrugalski</a:t>
            </a:r>
            <a:r>
              <a:rPr lang="pl-PL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Ewelina Omernik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Early</a:t>
            </a:r>
            <a:r>
              <a:rPr lang="pl-PL" dirty="0"/>
              <a:t> </a:t>
            </a:r>
            <a:r>
              <a:rPr lang="pl-PL" dirty="0" err="1"/>
              <a:t>experiments</a:t>
            </a:r>
            <a:r>
              <a:rPr lang="pl-PL" dirty="0"/>
              <a:t> - GIMP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5949" y="1600200"/>
            <a:ext cx="4412102" cy="452596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Early</a:t>
            </a:r>
            <a:r>
              <a:rPr lang="pl-PL" dirty="0"/>
              <a:t> </a:t>
            </a:r>
            <a:r>
              <a:rPr lang="pl-PL" dirty="0" err="1"/>
              <a:t>experiments</a:t>
            </a:r>
            <a:r>
              <a:rPr lang="pl-PL" dirty="0"/>
              <a:t> - GIMP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dirty="0" err="1"/>
              <a:t>Conclusions</a:t>
            </a:r>
            <a:r>
              <a:rPr lang="pl-PL" dirty="0"/>
              <a:t>:</a:t>
            </a:r>
          </a:p>
          <a:p>
            <a:r>
              <a:rPr lang="en-US" dirty="0"/>
              <a:t>Initial blur is necessary to remove minor noise</a:t>
            </a:r>
            <a:r>
              <a:rPr lang="pl-PL" dirty="0"/>
              <a:t>,</a:t>
            </a:r>
          </a:p>
          <a:p>
            <a:r>
              <a:rPr lang="en-US" dirty="0"/>
              <a:t>The blur parameters must be adjusted to the size of the craters being searched  </a:t>
            </a:r>
            <a:endParaRPr lang="pl-P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Pattern</a:t>
            </a:r>
            <a:r>
              <a:rPr lang="pl-PL" dirty="0"/>
              <a:t> </a:t>
            </a:r>
            <a:r>
              <a:rPr lang="pl-PL" dirty="0" err="1"/>
              <a:t>recognition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OpenCV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OpenCV</a:t>
            </a:r>
            <a:r>
              <a:rPr lang="pl-PL" dirty="0"/>
              <a:t> </a:t>
            </a:r>
            <a:r>
              <a:rPr lang="pl-PL" dirty="0" err="1"/>
              <a:t>library</a:t>
            </a:r>
            <a:r>
              <a:rPr lang="pl-PL" dirty="0"/>
              <a:t>,</a:t>
            </a:r>
          </a:p>
          <a:p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,</a:t>
            </a:r>
          </a:p>
          <a:p>
            <a:r>
              <a:rPr lang="pl-PL" dirty="0"/>
              <a:t>C</a:t>
            </a:r>
            <a:r>
              <a:rPr lang="en-US" dirty="0" err="1"/>
              <a:t>ircle</a:t>
            </a:r>
            <a:r>
              <a:rPr lang="en-US" dirty="0"/>
              <a:t> Hough transform (CHT) algorithm</a:t>
            </a:r>
            <a:r>
              <a:rPr lang="pl-PL" dirty="0"/>
              <a:t> </a:t>
            </a:r>
            <a:r>
              <a:rPr lang="pl-PL" dirty="0" err="1"/>
              <a:t>with</a:t>
            </a:r>
            <a:r>
              <a:rPr lang="pl-PL" dirty="0"/>
              <a:t> </a:t>
            </a:r>
            <a:r>
              <a:rPr lang="pl-PL" dirty="0" err="1"/>
              <a:t>Hough</a:t>
            </a:r>
            <a:r>
              <a:rPr lang="pl-PL" dirty="0"/>
              <a:t> Gradient </a:t>
            </a:r>
            <a:r>
              <a:rPr lang="pl-PL" dirty="0" err="1"/>
              <a:t>detection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 </a:t>
            </a:r>
            <a:r>
              <a:rPr lang="en-US" dirty="0"/>
              <a:t> </a:t>
            </a:r>
            <a:endParaRPr lang="pl-PL" dirty="0"/>
          </a:p>
        </p:txBody>
      </p:sp>
      <p:pic>
        <p:nvPicPr>
          <p:cNvPr id="19458" name="Picture 2" descr="Obraz znaleziony dla: OpenCV Logo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293096"/>
            <a:ext cx="1609725" cy="1990725"/>
          </a:xfrm>
          <a:prstGeom prst="rect">
            <a:avLst/>
          </a:prstGeom>
          <a:noFill/>
          <a:ln w="38100" cmpd="sng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</p:pic>
      <p:pic>
        <p:nvPicPr>
          <p:cNvPr id="19460" name="Picture 4" descr="Obraz znaleziony dla: Python Logo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4221088"/>
            <a:ext cx="1990725" cy="1990725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Pattern</a:t>
            </a:r>
            <a:r>
              <a:rPr lang="pl-PL" dirty="0"/>
              <a:t> </a:t>
            </a:r>
            <a:r>
              <a:rPr lang="pl-PL" dirty="0" err="1"/>
              <a:t>recognition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OpenCV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l-PL" dirty="0"/>
              <a:t>First </a:t>
            </a:r>
            <a:r>
              <a:rPr lang="pl-PL" dirty="0" err="1"/>
              <a:t>experiment</a:t>
            </a:r>
            <a:r>
              <a:rPr lang="pl-PL" dirty="0"/>
              <a:t>:</a:t>
            </a:r>
          </a:p>
          <a:p>
            <a:r>
              <a:rPr lang="pl-PL" dirty="0" err="1"/>
              <a:t>Converted</a:t>
            </a:r>
            <a:r>
              <a:rPr lang="pl-PL" dirty="0"/>
              <a:t> to </a:t>
            </a:r>
            <a:r>
              <a:rPr lang="pl-PL" dirty="0" err="1"/>
              <a:t>grayscale</a:t>
            </a:r>
            <a:r>
              <a:rPr lang="pl-PL" dirty="0"/>
              <a:t>,</a:t>
            </a:r>
          </a:p>
          <a:p>
            <a:r>
              <a:rPr lang="pl-PL" dirty="0"/>
              <a:t>Median </a:t>
            </a:r>
            <a:r>
              <a:rPr lang="pl-PL" dirty="0" err="1"/>
              <a:t>blur</a:t>
            </a:r>
            <a:r>
              <a:rPr lang="pl-PL" dirty="0"/>
              <a:t>: </a:t>
            </a:r>
          </a:p>
          <a:p>
            <a:pPr lvl="1"/>
            <a:r>
              <a:rPr lang="pl-PL" dirty="0"/>
              <a:t>Radius 12, </a:t>
            </a:r>
          </a:p>
          <a:p>
            <a:pPr lvl="1"/>
            <a:r>
              <a:rPr lang="pl-PL" dirty="0" err="1"/>
              <a:t>Percentile</a:t>
            </a:r>
            <a:r>
              <a:rPr lang="pl-PL" dirty="0"/>
              <a:t> 66, </a:t>
            </a:r>
          </a:p>
          <a:p>
            <a:pPr lvl="1"/>
            <a:r>
              <a:rPr lang="pl-PL" dirty="0"/>
              <a:t>High precision</a:t>
            </a:r>
          </a:p>
          <a:p>
            <a:r>
              <a:rPr lang="pl-PL" dirty="0"/>
              <a:t>Edge </a:t>
            </a:r>
            <a:r>
              <a:rPr lang="pl-PL" dirty="0" err="1"/>
              <a:t>detection</a:t>
            </a:r>
            <a:r>
              <a:rPr lang="pl-PL" dirty="0"/>
              <a:t> </a:t>
            </a:r>
            <a:r>
              <a:rPr lang="pl-PL" dirty="0" err="1"/>
              <a:t>mechanism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Gradient,</a:t>
            </a:r>
          </a:p>
          <a:p>
            <a:pPr lvl="1"/>
            <a:r>
              <a:rPr lang="pl-PL" dirty="0" err="1"/>
              <a:t>Amount</a:t>
            </a:r>
            <a:r>
              <a:rPr lang="pl-PL" dirty="0"/>
              <a:t> 1 </a:t>
            </a:r>
          </a:p>
          <a:p>
            <a:r>
              <a:rPr lang="pl-PL" dirty="0"/>
              <a:t>Sobel </a:t>
            </a:r>
            <a:r>
              <a:rPr lang="pl-PL" dirty="0" err="1"/>
              <a:t>edge</a:t>
            </a:r>
            <a:r>
              <a:rPr lang="pl-PL" dirty="0"/>
              <a:t> </a:t>
            </a:r>
            <a:r>
              <a:rPr lang="pl-PL" dirty="0" err="1"/>
              <a:t>detection</a:t>
            </a:r>
            <a:r>
              <a:rPr lang="pl-PL" dirty="0"/>
              <a:t> </a:t>
            </a:r>
            <a:r>
              <a:rPr lang="pl-PL" dirty="0" err="1"/>
              <a:t>algorithm</a:t>
            </a:r>
            <a:r>
              <a:rPr lang="pl-PL" dirty="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Pattern</a:t>
            </a:r>
            <a:r>
              <a:rPr lang="pl-PL" dirty="0"/>
              <a:t> </a:t>
            </a:r>
            <a:r>
              <a:rPr lang="pl-PL" dirty="0" err="1"/>
              <a:t>recognition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OpenCV</a:t>
            </a:r>
            <a:endParaRPr lang="pl-PL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012" y="1600200"/>
            <a:ext cx="7801976" cy="452596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Pattern</a:t>
            </a:r>
            <a:r>
              <a:rPr lang="pl-PL" dirty="0"/>
              <a:t> </a:t>
            </a:r>
            <a:r>
              <a:rPr lang="pl-PL" dirty="0" err="1"/>
              <a:t>recognition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OpenCV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experiment</a:t>
            </a:r>
            <a:r>
              <a:rPr lang="pl-PL" dirty="0"/>
              <a:t>:</a:t>
            </a:r>
          </a:p>
          <a:p>
            <a:r>
              <a:rPr lang="en-US" dirty="0"/>
              <a:t>the same approach as before</a:t>
            </a:r>
            <a:r>
              <a:rPr lang="pl-PL" dirty="0"/>
              <a:t>,</a:t>
            </a:r>
          </a:p>
          <a:p>
            <a:r>
              <a:rPr lang="pl-PL" dirty="0" err="1"/>
              <a:t>Looking</a:t>
            </a:r>
            <a:r>
              <a:rPr lang="pl-PL" dirty="0"/>
              <a:t> for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of </a:t>
            </a:r>
            <a:r>
              <a:rPr lang="pl-PL" dirty="0" err="1"/>
              <a:t>circles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distance</a:t>
            </a:r>
            <a:r>
              <a:rPr lang="pl-PL" dirty="0"/>
              <a:t> </a:t>
            </a:r>
            <a:r>
              <a:rPr lang="en-US" dirty="0"/>
              <a:t>150</a:t>
            </a:r>
            <a:r>
              <a:rPr lang="pl-PL" dirty="0" err="1"/>
              <a:t>px</a:t>
            </a:r>
            <a:r>
              <a:rPr lang="en-US" dirty="0"/>
              <a:t>, </a:t>
            </a:r>
            <a:r>
              <a:rPr lang="pl-PL" dirty="0"/>
              <a:t>min rad </a:t>
            </a:r>
            <a:r>
              <a:rPr lang="en-US" dirty="0"/>
              <a:t>10</a:t>
            </a:r>
            <a:r>
              <a:rPr lang="pl-PL" dirty="0" err="1"/>
              <a:t>px</a:t>
            </a:r>
            <a:r>
              <a:rPr lang="en-US" dirty="0"/>
              <a:t>, </a:t>
            </a:r>
            <a:r>
              <a:rPr lang="pl-PL" dirty="0"/>
              <a:t>max rad </a:t>
            </a:r>
            <a:r>
              <a:rPr lang="en-US" dirty="0"/>
              <a:t>50</a:t>
            </a:r>
            <a:r>
              <a:rPr lang="pl-PL" dirty="0" err="1"/>
              <a:t>px</a:t>
            </a:r>
            <a:r>
              <a:rPr lang="pl-PL" dirty="0"/>
              <a:t>,</a:t>
            </a:r>
          </a:p>
          <a:p>
            <a:pPr lvl="1"/>
            <a:r>
              <a:rPr lang="pl-PL" dirty="0" err="1"/>
              <a:t>distance</a:t>
            </a:r>
            <a:r>
              <a:rPr lang="pl-PL" dirty="0"/>
              <a:t> 550px, min rad 50px, max rad 500px</a:t>
            </a:r>
            <a:r>
              <a:rPr lang="en-US" dirty="0"/>
              <a:t> </a:t>
            </a:r>
            <a:endParaRPr lang="pl-PL" dirty="0"/>
          </a:p>
          <a:p>
            <a:endParaRPr lang="pl-PL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Pattern</a:t>
            </a:r>
            <a:r>
              <a:rPr lang="pl-PL" dirty="0"/>
              <a:t> </a:t>
            </a:r>
            <a:r>
              <a:rPr lang="pl-PL" dirty="0" err="1"/>
              <a:t>recognition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OpenCV</a:t>
            </a:r>
            <a:endParaRPr lang="pl-PL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023" y="1600200"/>
            <a:ext cx="7901954" cy="452596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Algorithm</a:t>
            </a:r>
            <a:r>
              <a:rPr lang="pl-PL" dirty="0"/>
              <a:t> Performance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Compar</a:t>
            </a:r>
            <a:r>
              <a:rPr lang="pl-PL" dirty="0" err="1"/>
              <a:t>ison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en-US" dirty="0"/>
              <a:t> detected craters </a:t>
            </a:r>
            <a:r>
              <a:rPr lang="pl-PL" dirty="0"/>
              <a:t>and </a:t>
            </a:r>
            <a:r>
              <a:rPr lang="en-US" dirty="0"/>
              <a:t>information provided by </a:t>
            </a:r>
            <a:r>
              <a:rPr lang="en-US" dirty="0" err="1"/>
              <a:t>JMars</a:t>
            </a:r>
            <a:r>
              <a:rPr lang="en-US" dirty="0"/>
              <a:t> project</a:t>
            </a:r>
            <a:r>
              <a:rPr lang="pl-PL" dirty="0"/>
              <a:t> (</a:t>
            </a:r>
            <a:r>
              <a:rPr lang="pl-PL" dirty="0" err="1"/>
              <a:t>second</a:t>
            </a:r>
            <a:r>
              <a:rPr lang="pl-PL" dirty="0"/>
              <a:t>  </a:t>
            </a:r>
            <a:r>
              <a:rPr lang="pl-PL" dirty="0" err="1"/>
              <a:t>OpenCV</a:t>
            </a:r>
            <a:r>
              <a:rPr lang="pl-PL" dirty="0"/>
              <a:t> </a:t>
            </a:r>
            <a:r>
              <a:rPr lang="pl-PL" dirty="0" err="1"/>
              <a:t>experiment</a:t>
            </a:r>
            <a:r>
              <a:rPr lang="pl-PL" dirty="0"/>
              <a:t>)</a:t>
            </a:r>
            <a:r>
              <a:rPr lang="en-US" dirty="0"/>
              <a:t> </a:t>
            </a:r>
            <a:endParaRPr lang="pl-PL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284984"/>
            <a:ext cx="5256584" cy="327738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Algorithm</a:t>
            </a:r>
            <a:r>
              <a:rPr lang="pl-PL" dirty="0"/>
              <a:t> Performance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dirty="0" err="1"/>
              <a:t>Parametrized</a:t>
            </a:r>
            <a:r>
              <a:rPr lang="pl-PL" dirty="0"/>
              <a:t> </a:t>
            </a:r>
            <a:r>
              <a:rPr lang="pl-PL" dirty="0" err="1"/>
              <a:t>evaluation</a:t>
            </a:r>
            <a:r>
              <a:rPr lang="pl-PL" dirty="0"/>
              <a:t> for </a:t>
            </a:r>
            <a:r>
              <a:rPr lang="en-US" dirty="0"/>
              <a:t>radius </a:t>
            </a:r>
            <a:r>
              <a:rPr lang="pl-PL" dirty="0"/>
              <a:t>&lt; </a:t>
            </a:r>
            <a:r>
              <a:rPr lang="en-US" dirty="0"/>
              <a:t>15 km and depth </a:t>
            </a:r>
            <a:r>
              <a:rPr lang="pl-PL" dirty="0"/>
              <a:t>&gt; </a:t>
            </a:r>
            <a:r>
              <a:rPr lang="en-US" dirty="0"/>
              <a:t>0.5 km</a:t>
            </a:r>
            <a:r>
              <a:rPr lang="pl-PL" dirty="0"/>
              <a:t>:</a:t>
            </a:r>
          </a:p>
          <a:p>
            <a:pPr>
              <a:buNone/>
            </a:pPr>
            <a:endParaRPr lang="pl-PL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708920"/>
            <a:ext cx="7056784" cy="306077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Conclusions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were no false positives</a:t>
            </a:r>
            <a:r>
              <a:rPr lang="pl-PL" dirty="0"/>
              <a:t> –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en-US" dirty="0"/>
              <a:t>detection was an actual crater</a:t>
            </a:r>
            <a:r>
              <a:rPr lang="pl-PL" dirty="0"/>
              <a:t>,</a:t>
            </a:r>
          </a:p>
          <a:p>
            <a:r>
              <a:rPr lang="en-US" dirty="0"/>
              <a:t>Assuming the parameters of radius less than 15km and crater depth at least 500m, the algorithm achieved a very good accuracy of </a:t>
            </a:r>
            <a:r>
              <a:rPr lang="en-US" b="1" dirty="0"/>
              <a:t>85%. </a:t>
            </a:r>
            <a:r>
              <a:rPr lang="en-US" dirty="0"/>
              <a:t> </a:t>
            </a:r>
            <a:endParaRPr lang="pl-P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074DBC-3C10-0B4D-A163-CCD394DF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8568952" cy="6426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86B15-E086-B64E-8AF8-762AB6A1B103}"/>
              </a:ext>
            </a:extLst>
          </p:cNvPr>
          <p:cNvSpPr txBox="1"/>
          <p:nvPr/>
        </p:nvSpPr>
        <p:spPr>
          <a:xfrm>
            <a:off x="6372200" y="6093296"/>
            <a:ext cx="229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Mars opposition, 2016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6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steps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Machine learning</a:t>
            </a:r>
            <a:endParaRPr lang="pl-PL" dirty="0"/>
          </a:p>
          <a:p>
            <a:r>
              <a:rPr lang="en-US" dirty="0"/>
              <a:t>Improve robustness of the code</a:t>
            </a:r>
            <a:endParaRPr lang="pl-PL" dirty="0"/>
          </a:p>
          <a:p>
            <a:r>
              <a:rPr lang="en-US" dirty="0"/>
              <a:t>Make the solution user friendly </a:t>
            </a:r>
            <a:endParaRPr lang="pl-PL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8000"/>
            <a:lum/>
          </a:blip>
          <a:srcRect/>
          <a:stretch>
            <a:fillRect l="-8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1520" y="2348880"/>
            <a:ext cx="8229600" cy="1143000"/>
          </a:xfrm>
        </p:spPr>
        <p:txBody>
          <a:bodyPr>
            <a:normAutofit/>
          </a:bodyPr>
          <a:lstStyle/>
          <a:p>
            <a:r>
              <a:rPr lang="pl-PL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Mars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craters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/>
          </a:p>
          <a:p>
            <a:r>
              <a:rPr lang="pl-PL" dirty="0"/>
              <a:t>T</a:t>
            </a:r>
            <a:r>
              <a:rPr lang="en-US" dirty="0"/>
              <a:t>he most similar planet to Earth in our Solar System</a:t>
            </a:r>
            <a:endParaRPr lang="pl-PL" dirty="0"/>
          </a:p>
          <a:p>
            <a:r>
              <a:rPr lang="pl-PL" dirty="0" err="1"/>
              <a:t>Proximity</a:t>
            </a:r>
            <a:r>
              <a:rPr lang="pl-PL" dirty="0"/>
              <a:t> of </a:t>
            </a:r>
            <a:r>
              <a:rPr lang="pl-PL" dirty="0" err="1"/>
              <a:t>main</a:t>
            </a:r>
            <a:r>
              <a:rPr lang="pl-PL" dirty="0"/>
              <a:t> asteroid </a:t>
            </a:r>
            <a:r>
              <a:rPr lang="pl-PL" dirty="0" err="1"/>
              <a:t>belt</a:t>
            </a:r>
            <a:endParaRPr lang="pl-PL" dirty="0"/>
          </a:p>
          <a:p>
            <a:r>
              <a:rPr lang="pl-PL" dirty="0" err="1"/>
              <a:t>Reasonable</a:t>
            </a:r>
            <a:r>
              <a:rPr lang="pl-PL" dirty="0"/>
              <a:t> </a:t>
            </a:r>
            <a:r>
              <a:rPr lang="pl-PL" dirty="0" err="1"/>
              <a:t>proximity</a:t>
            </a:r>
            <a:r>
              <a:rPr lang="pl-PL" dirty="0"/>
              <a:t> of the </a:t>
            </a:r>
            <a:r>
              <a:rPr lang="pl-PL" dirty="0" err="1"/>
              <a:t>largest</a:t>
            </a:r>
            <a:r>
              <a:rPr lang="pl-PL" dirty="0"/>
              <a:t> </a:t>
            </a:r>
            <a:r>
              <a:rPr lang="pl-PL" dirty="0" err="1"/>
              <a:t>perturber</a:t>
            </a:r>
            <a:r>
              <a:rPr lang="pl-PL" dirty="0"/>
              <a:t> in the Solar system</a:t>
            </a:r>
          </a:p>
          <a:p>
            <a:r>
              <a:rPr lang="pl-PL" dirty="0" err="1"/>
              <a:t>Well</a:t>
            </a:r>
            <a:r>
              <a:rPr lang="pl-PL" dirty="0"/>
              <a:t> </a:t>
            </a:r>
            <a:r>
              <a:rPr lang="pl-PL" dirty="0" err="1"/>
              <a:t>studied</a:t>
            </a:r>
            <a:r>
              <a:rPr lang="pl-PL" dirty="0"/>
              <a:t> (= a lot of </a:t>
            </a:r>
            <a:r>
              <a:rPr lang="pl-PL" dirty="0" err="1"/>
              <a:t>photos</a:t>
            </a:r>
            <a:r>
              <a:rPr lang="en-US" dirty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036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4EE7637-A54B-7540-AB73-E46834083CA0}"/>
              </a:ext>
            </a:extLst>
          </p:cNvPr>
          <p:cNvSpPr/>
          <p:nvPr/>
        </p:nvSpPr>
        <p:spPr>
          <a:xfrm>
            <a:off x="0" y="0"/>
            <a:ext cx="9144000" cy="71229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92E1AF-C602-7246-968F-742D796D6311}"/>
              </a:ext>
            </a:extLst>
          </p:cNvPr>
          <p:cNvGrpSpPr/>
          <p:nvPr/>
        </p:nvGrpSpPr>
        <p:grpSpPr>
          <a:xfrm rot="1360212">
            <a:off x="2461456" y="786814"/>
            <a:ext cx="4221088" cy="4680520"/>
            <a:chOff x="2195736" y="1268760"/>
            <a:chExt cx="4221088" cy="46805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EAC2BD-2B35-4B4E-A32C-E3C052311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1484784"/>
              <a:ext cx="4221088" cy="422108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A4F2A8-2ED0-FB42-9244-EA5D70357B94}"/>
                </a:ext>
              </a:extLst>
            </p:cNvPr>
            <p:cNvCxnSpPr>
              <a:cxnSpLocks/>
            </p:cNvCxnSpPr>
            <p:nvPr/>
          </p:nvCxnSpPr>
          <p:spPr>
            <a:xfrm>
              <a:off x="4306280" y="1268760"/>
              <a:ext cx="0" cy="4680520"/>
            </a:xfrm>
            <a:prstGeom prst="line">
              <a:avLst/>
            </a:prstGeom>
            <a:ln w="666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DF8070-A218-EF44-A447-A6B6794B0185}"/>
              </a:ext>
            </a:extLst>
          </p:cNvPr>
          <p:cNvCxnSpPr/>
          <p:nvPr/>
        </p:nvCxnSpPr>
        <p:spPr>
          <a:xfrm>
            <a:off x="683568" y="3150938"/>
            <a:ext cx="748883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13184" y="5321149"/>
            <a:ext cx="8229600" cy="139450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Most </a:t>
            </a:r>
            <a:r>
              <a:rPr lang="pl-PL" dirty="0" err="1">
                <a:solidFill>
                  <a:schemeClr val="bg1"/>
                </a:solidFill>
              </a:rPr>
              <a:t>asteroids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near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ecliptic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plane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Mars </a:t>
            </a:r>
            <a:r>
              <a:rPr lang="pl-PL" dirty="0" err="1">
                <a:solidFill>
                  <a:schemeClr val="bg1"/>
                </a:solidFill>
              </a:rPr>
              <a:t>inclination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23 </a:t>
            </a:r>
            <a:r>
              <a:rPr lang="pl-PL" dirty="0" err="1">
                <a:solidFill>
                  <a:schemeClr val="bg1"/>
                </a:solidFill>
              </a:rPr>
              <a:t>deg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Choosing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area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8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Initial</a:t>
            </a:r>
            <a:r>
              <a:rPr lang="pl-PL" dirty="0"/>
              <a:t> data </a:t>
            </a:r>
            <a:r>
              <a:rPr lang="pl-PL" dirty="0" err="1"/>
              <a:t>selection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very bright</a:t>
            </a:r>
            <a:r>
              <a:rPr lang="pl-PL" dirty="0"/>
              <a:t> </a:t>
            </a:r>
            <a:r>
              <a:rPr lang="pl-PL" dirty="0" err="1"/>
              <a:t>craters</a:t>
            </a:r>
            <a:r>
              <a:rPr lang="pl-PL" dirty="0"/>
              <a:t>’</a:t>
            </a:r>
            <a:r>
              <a:rPr lang="en-US" dirty="0"/>
              <a:t> edges on images</a:t>
            </a:r>
            <a:endParaRPr lang="pl-P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276872"/>
            <a:ext cx="5688632" cy="4115181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Initial</a:t>
            </a:r>
            <a:r>
              <a:rPr lang="pl-PL" dirty="0"/>
              <a:t> data </a:t>
            </a:r>
            <a:r>
              <a:rPr lang="pl-PL" dirty="0" err="1"/>
              <a:t>selection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dirty="0" err="1"/>
              <a:t>Problems</a:t>
            </a:r>
            <a:r>
              <a:rPr lang="pl-PL" b="1" dirty="0"/>
              <a:t>:</a:t>
            </a:r>
          </a:p>
          <a:p>
            <a:r>
              <a:rPr lang="pl-PL" dirty="0"/>
              <a:t>Not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crater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a </a:t>
            </a:r>
            <a:r>
              <a:rPr lang="pl-PL" dirty="0" err="1"/>
              <a:t>bright</a:t>
            </a:r>
            <a:r>
              <a:rPr lang="pl-PL" dirty="0"/>
              <a:t> </a:t>
            </a:r>
            <a:r>
              <a:rPr lang="pl-PL" dirty="0" err="1"/>
              <a:t>edge</a:t>
            </a:r>
            <a:endParaRPr lang="pl-PL" dirty="0"/>
          </a:p>
          <a:p>
            <a:r>
              <a:rPr lang="pl-PL" dirty="0"/>
              <a:t>D</a:t>
            </a:r>
            <a:r>
              <a:rPr lang="en-US" dirty="0" err="1"/>
              <a:t>epth</a:t>
            </a:r>
            <a:r>
              <a:rPr lang="pl-PL" dirty="0"/>
              <a:t> </a:t>
            </a:r>
            <a:r>
              <a:rPr lang="pl-PL" dirty="0" err="1"/>
              <a:t>must</a:t>
            </a:r>
            <a:r>
              <a:rPr lang="pl-PL" dirty="0"/>
              <a:t> be </a:t>
            </a:r>
            <a:r>
              <a:rPr lang="en-US" dirty="0"/>
              <a:t>at least 0.4-0.5 km</a:t>
            </a:r>
            <a:endParaRPr lang="pl-PL" dirty="0"/>
          </a:p>
          <a:p>
            <a:r>
              <a:rPr lang="pl-PL" dirty="0"/>
              <a:t>R</a:t>
            </a:r>
            <a:r>
              <a:rPr lang="en-US" dirty="0" err="1"/>
              <a:t>adius</a:t>
            </a:r>
            <a:r>
              <a:rPr lang="en-US" dirty="0"/>
              <a:t> </a:t>
            </a:r>
            <a:r>
              <a:rPr lang="pl-PL" dirty="0" err="1"/>
              <a:t>must</a:t>
            </a:r>
            <a:r>
              <a:rPr lang="pl-PL" dirty="0"/>
              <a:t> be </a:t>
            </a:r>
            <a:r>
              <a:rPr lang="pl-PL" dirty="0" err="1"/>
              <a:t>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en-US" dirty="0"/>
              <a:t> 15km</a:t>
            </a:r>
            <a:endParaRPr lang="pl-PL" dirty="0"/>
          </a:p>
          <a:p>
            <a:r>
              <a:rPr lang="pl-PL" dirty="0"/>
              <a:t>C</a:t>
            </a:r>
            <a:r>
              <a:rPr lang="en-US" dirty="0"/>
              <a:t>raters are not the only objects that have a bright edges</a:t>
            </a:r>
            <a:endParaRPr lang="pl-P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Early</a:t>
            </a:r>
            <a:r>
              <a:rPr lang="pl-PL" dirty="0"/>
              <a:t> </a:t>
            </a:r>
            <a:r>
              <a:rPr lang="pl-PL" dirty="0" err="1"/>
              <a:t>experiments</a:t>
            </a:r>
            <a:r>
              <a:rPr lang="pl-PL" dirty="0"/>
              <a:t> - GIMP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GIMP Software</a:t>
            </a:r>
          </a:p>
          <a:p>
            <a:r>
              <a:rPr lang="pl-PL" dirty="0" err="1"/>
              <a:t>Images</a:t>
            </a:r>
            <a:r>
              <a:rPr lang="pl-PL" dirty="0"/>
              <a:t> </a:t>
            </a:r>
            <a:r>
              <a:rPr lang="pl-PL" dirty="0" err="1"/>
              <a:t>from</a:t>
            </a:r>
            <a:r>
              <a:rPr lang="pl-PL" dirty="0"/>
              <a:t> THEMIS instrument</a:t>
            </a:r>
          </a:p>
        </p:txBody>
      </p:sp>
      <p:pic>
        <p:nvPicPr>
          <p:cNvPr id="3074" name="Picture 2" descr="Obraz znaleziony dla: gimp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212976"/>
            <a:ext cx="2304256" cy="2304256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</p:pic>
      <p:pic>
        <p:nvPicPr>
          <p:cNvPr id="3076" name="Picture 4" descr="Obraz znaleziony dla: themis mission instrum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3356992"/>
            <a:ext cx="2448272" cy="2517432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Early</a:t>
            </a:r>
            <a:r>
              <a:rPr lang="pl-PL" dirty="0"/>
              <a:t> </a:t>
            </a:r>
            <a:r>
              <a:rPr lang="pl-PL" dirty="0" err="1"/>
              <a:t>experiments</a:t>
            </a:r>
            <a:r>
              <a:rPr lang="pl-PL" dirty="0"/>
              <a:t> - GIMP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dirty="0"/>
              <a:t>First </a:t>
            </a:r>
            <a:r>
              <a:rPr lang="pl-PL" dirty="0" err="1"/>
              <a:t>method</a:t>
            </a:r>
            <a:r>
              <a:rPr lang="pl-PL" dirty="0"/>
              <a:t>:</a:t>
            </a:r>
          </a:p>
          <a:p>
            <a:r>
              <a:rPr lang="pl-PL" dirty="0"/>
              <a:t> </a:t>
            </a:r>
            <a:r>
              <a:rPr lang="pl-PL" dirty="0" err="1"/>
              <a:t>subtle</a:t>
            </a:r>
            <a:r>
              <a:rPr lang="pl-PL" dirty="0"/>
              <a:t> Gauss </a:t>
            </a:r>
            <a:r>
              <a:rPr lang="pl-PL" dirty="0" err="1"/>
              <a:t>blur</a:t>
            </a:r>
            <a:endParaRPr lang="pl-PL" dirty="0"/>
          </a:p>
          <a:p>
            <a:r>
              <a:rPr lang="en-US" dirty="0"/>
              <a:t> </a:t>
            </a:r>
            <a:r>
              <a:rPr lang="en-US" dirty="0" err="1"/>
              <a:t>thresholding</a:t>
            </a:r>
            <a:r>
              <a:rPr lang="en-US" dirty="0"/>
              <a:t> (with pixels within range 160-170 treated as</a:t>
            </a:r>
            <a:r>
              <a:rPr lang="pl-PL" dirty="0"/>
              <a:t> </a:t>
            </a:r>
            <a:r>
              <a:rPr lang="pl-PL" dirty="0" err="1"/>
              <a:t>white</a:t>
            </a:r>
            <a:r>
              <a:rPr lang="pl-PL" dirty="0"/>
              <a:t>)</a:t>
            </a:r>
          </a:p>
          <a:p>
            <a:r>
              <a:rPr lang="en-US" dirty="0"/>
              <a:t> dilate filter that widened and enlarged the detected areas</a:t>
            </a:r>
            <a:endParaRPr lang="pl-P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Early</a:t>
            </a:r>
            <a:r>
              <a:rPr lang="pl-PL" dirty="0"/>
              <a:t> </a:t>
            </a:r>
            <a:r>
              <a:rPr lang="pl-PL" dirty="0" err="1"/>
              <a:t>experiments</a:t>
            </a:r>
            <a:r>
              <a:rPr lang="pl-PL" dirty="0"/>
              <a:t> - GIMP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: </a:t>
            </a:r>
          </a:p>
          <a:p>
            <a:r>
              <a:rPr lang="pl-PL" dirty="0" err="1"/>
              <a:t>aggressive</a:t>
            </a:r>
            <a:r>
              <a:rPr lang="pl-PL" dirty="0"/>
              <a:t> </a:t>
            </a:r>
            <a:r>
              <a:rPr lang="pl-PL" dirty="0" err="1"/>
              <a:t>Gaussian</a:t>
            </a:r>
            <a:r>
              <a:rPr lang="pl-PL" dirty="0"/>
              <a:t> </a:t>
            </a:r>
            <a:r>
              <a:rPr lang="pl-PL" dirty="0" err="1"/>
              <a:t>blur</a:t>
            </a:r>
            <a:r>
              <a:rPr lang="pl-PL" dirty="0"/>
              <a:t>,</a:t>
            </a:r>
          </a:p>
          <a:p>
            <a:r>
              <a:rPr lang="en-US" dirty="0"/>
              <a:t> </a:t>
            </a:r>
            <a:r>
              <a:rPr lang="en-US" dirty="0" err="1"/>
              <a:t>thresholding</a:t>
            </a:r>
            <a:r>
              <a:rPr lang="en-US" dirty="0"/>
              <a:t> at the value 160</a:t>
            </a:r>
            <a:r>
              <a:rPr lang="pl-PL" dirty="0"/>
              <a:t>,</a:t>
            </a:r>
          </a:p>
          <a:p>
            <a:r>
              <a:rPr lang="en-US" dirty="0"/>
              <a:t> detecting edges using Gaussian differences</a:t>
            </a:r>
            <a:r>
              <a:rPr lang="pl-PL" dirty="0"/>
              <a:t>,</a:t>
            </a:r>
          </a:p>
          <a:p>
            <a:r>
              <a:rPr lang="pl-PL" dirty="0"/>
              <a:t>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thresholding</a:t>
            </a:r>
            <a:endParaRPr lang="pl-PL" dirty="0"/>
          </a:p>
          <a:p>
            <a:endParaRPr lang="pl-P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420</Words>
  <Application>Microsoft Macintosh PowerPoint</Application>
  <PresentationFormat>On-screen Show (4:3)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Motyw pakietu Office</vt:lpstr>
      <vt:lpstr>  OpenCV-based Craters Detection on Mars</vt:lpstr>
      <vt:lpstr>PowerPoint Presentation</vt:lpstr>
      <vt:lpstr>Why Mars has so many craters?</vt:lpstr>
      <vt:lpstr>Choosing best area</vt:lpstr>
      <vt:lpstr>Initial data selection</vt:lpstr>
      <vt:lpstr>Initial data selection</vt:lpstr>
      <vt:lpstr>Early experiments - GIMP</vt:lpstr>
      <vt:lpstr>Early experiments - GIMP</vt:lpstr>
      <vt:lpstr>Early experiments - GIMP</vt:lpstr>
      <vt:lpstr>Early experiments - GIMP</vt:lpstr>
      <vt:lpstr>Early experiments - GIMP</vt:lpstr>
      <vt:lpstr>Pattern recognition using OpenCV</vt:lpstr>
      <vt:lpstr>Pattern recognition using OpenCV</vt:lpstr>
      <vt:lpstr>Pattern recognition using OpenCV</vt:lpstr>
      <vt:lpstr>Pattern recognition using OpenCV</vt:lpstr>
      <vt:lpstr>Pattern recognition using OpenCV</vt:lpstr>
      <vt:lpstr>Algorithm Performance</vt:lpstr>
      <vt:lpstr>Algorithm Performance</vt:lpstr>
      <vt:lpstr>Conclusions</vt:lpstr>
      <vt:lpstr>Next steps</vt:lpstr>
      <vt:lpstr>Q&amp;A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OpenCV-based Craters Detection on Mars</dc:title>
  <dc:creator>Ewelina Omernik</dc:creator>
  <cp:lastModifiedBy>Tomek Mrugalski</cp:lastModifiedBy>
  <cp:revision>34</cp:revision>
  <dcterms:created xsi:type="dcterms:W3CDTF">2019-12-11T08:43:29Z</dcterms:created>
  <dcterms:modified xsi:type="dcterms:W3CDTF">2019-12-12T11:31:09Z</dcterms:modified>
</cp:coreProperties>
</file>